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6" r:id="rId13"/>
    <p:sldId id="267" r:id="rId14"/>
    <p:sldId id="268" r:id="rId15"/>
    <p:sldId id="269" r:id="rId16"/>
    <p:sldId id="270" r:id="rId17"/>
    <p:sldId id="271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7D39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254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3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8A8F">
              <a:alpha val="7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BF8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8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-1434" y="-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733654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955800" y="1663700"/>
            <a:ext cx="9753600" cy="6413500"/>
          </a:xfrm>
          <a:prstGeom prst="rect">
            <a:avLst/>
          </a:prstGeom>
        </p:spPr>
        <p:txBody>
          <a:bodyPr anchor="ctr"/>
          <a:lstStyle>
            <a:lvl1pPr marL="5461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1pPr>
            <a:lvl2pPr marL="10922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2pPr>
            <a:lvl3pPr marL="16383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3pPr>
            <a:lvl4pPr marL="21844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4pPr>
            <a:lvl5pPr marL="27305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Изображение"/>
          <p:cNvSpPr>
            <a:spLocks noGrp="1"/>
          </p:cNvSpPr>
          <p:nvPr>
            <p:ph type="pic" idx="13"/>
          </p:nvPr>
        </p:nvSpPr>
        <p:spPr>
          <a:xfrm>
            <a:off x="-5219700" y="762000"/>
            <a:ext cx="12370293" cy="82298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7505700" y="749300"/>
            <a:ext cx="4764559" cy="317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830042" y="4305908"/>
            <a:ext cx="6117768" cy="49778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625600" y="6362700"/>
            <a:ext cx="10464800" cy="533400"/>
          </a:xfrm>
          <a:prstGeom prst="rect">
            <a:avLst/>
          </a:prstGeom>
        </p:spPr>
        <p:txBody>
          <a:bodyPr>
            <a:spAutoFit/>
          </a:bodyPr>
          <a:lstStyle>
            <a:lvl1pPr defTabSz="584200">
              <a:defRPr sz="2800"/>
            </a:lvl1pPr>
          </a:lstStyle>
          <a:p>
            <a:pPr>
              <a:defRPr>
                <a:effectLst/>
              </a:defRPr>
            </a:pPr>
            <a:r>
              <a:t>— Иван Арсентьев</a:t>
            </a:r>
          </a:p>
        </p:txBody>
      </p:sp>
      <p:sp>
        <p:nvSpPr>
          <p:cNvPr id="112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1625600" y="42545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584200">
              <a:spcBef>
                <a:spcPts val="2400"/>
              </a:spcBef>
              <a:defRPr sz="4000"/>
            </a:lvl1pPr>
          </a:lstStyle>
          <a:p>
            <a:pPr>
              <a:defRPr>
                <a:effectLst/>
              </a:defRPr>
            </a:pPr>
            <a:r>
              <a:t>«Место ввода цитаты».</a:t>
            </a:r>
          </a:p>
        </p:txBody>
      </p:sp>
      <p:sp>
        <p:nvSpPr>
          <p:cNvPr id="1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Изображение"/>
          <p:cNvSpPr>
            <a:spLocks noGrp="1"/>
          </p:cNvSpPr>
          <p:nvPr>
            <p:ph type="pic" idx="13"/>
          </p:nvPr>
        </p:nvSpPr>
        <p:spPr>
          <a:xfrm>
            <a:off x="-1295400" y="0"/>
            <a:ext cx="14660628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55138723_2910x1937.jpeg"/>
          <p:cNvSpPr>
            <a:spLocks noGrp="1"/>
          </p:cNvSpPr>
          <p:nvPr>
            <p:ph type="pic" sz="half" idx="13"/>
          </p:nvPr>
        </p:nvSpPr>
        <p:spPr>
          <a:xfrm>
            <a:off x="3479735" y="1447815"/>
            <a:ext cx="6586036" cy="43816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6019800"/>
            <a:ext cx="10464800" cy="2019300"/>
          </a:xfrm>
          <a:prstGeom prst="rect">
            <a:avLst/>
          </a:prstGeom>
        </p:spPr>
        <p:txBody>
          <a:bodyPr anchor="ctr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861300"/>
            <a:ext cx="10464800" cy="14732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222500" y="3581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155138723_2910x1937.jpeg"/>
          <p:cNvSpPr>
            <a:spLocks noGrp="1"/>
          </p:cNvSpPr>
          <p:nvPr>
            <p:ph type="pic" idx="13"/>
          </p:nvPr>
        </p:nvSpPr>
        <p:spPr>
          <a:xfrm>
            <a:off x="3345870" y="1602511"/>
            <a:ext cx="9136858" cy="607867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1993900"/>
            <a:ext cx="6299200" cy="31242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04900" y="5257800"/>
            <a:ext cx="6299200" cy="2844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44700" y="152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нутри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44700" y="3581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r>
              <a:t>Текст заголовка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r>
              <a:t>Текст заголовка</a:t>
            </a:r>
          </a:p>
        </p:txBody>
      </p:sp>
      <p:sp>
        <p:nvSpPr>
          <p:cNvPr id="6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968500" y="2743200"/>
            <a:ext cx="9753600" cy="5842000"/>
          </a:xfrm>
          <a:prstGeom prst="rect">
            <a:avLst/>
          </a:prstGeom>
        </p:spPr>
        <p:txBody>
          <a:bodyPr anchor="ctr"/>
          <a:lstStyle>
            <a:lvl1pPr marL="5461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1pPr>
            <a:lvl2pPr marL="10922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2pPr>
            <a:lvl3pPr marL="16383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3pPr>
            <a:lvl4pPr marL="21844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4pPr>
            <a:lvl5pPr marL="27305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155138723_2910x1937.jpeg"/>
          <p:cNvSpPr>
            <a:spLocks noGrp="1"/>
          </p:cNvSpPr>
          <p:nvPr>
            <p:ph type="pic" sz="half" idx="13"/>
          </p:nvPr>
        </p:nvSpPr>
        <p:spPr>
          <a:xfrm>
            <a:off x="3438142" y="2844292"/>
            <a:ext cx="8437767" cy="561358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r>
              <a:t>Текст заголовка</a:t>
            </a:r>
          </a:p>
        </p:txBody>
      </p:sp>
      <p:sp>
        <p:nvSpPr>
          <p:cNvPr id="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968500" y="2743200"/>
            <a:ext cx="4876800" cy="5842000"/>
          </a:xfrm>
          <a:prstGeom prst="rect">
            <a:avLst/>
          </a:prstGeom>
        </p:spPr>
        <p:txBody>
          <a:bodyPr anchor="ctr"/>
          <a:lstStyle>
            <a:lvl1pPr marL="4064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1pPr>
            <a:lvl2pPr marL="8128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2pPr>
            <a:lvl3pPr marL="12192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3pPr>
            <a:lvl4pPr marL="16256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4pPr>
            <a:lvl5pPr marL="20320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5pPr>
          </a:lstStyle>
          <a:p>
            <a:pPr>
              <a:defRPr>
                <a:effectLst/>
              </a:defRPr>
            </a:pPr>
            <a:r>
              <a:t>Уровень текста 1</a:t>
            </a:r>
          </a:p>
          <a:p>
            <a:pPr lvl="1">
              <a:defRPr>
                <a:effectLst/>
              </a:defRPr>
            </a:pPr>
            <a:r>
              <a:t>Уровень текста 2</a:t>
            </a:r>
          </a:p>
          <a:p>
            <a:pPr lvl="2">
              <a:defRPr>
                <a:effectLst/>
              </a:defRPr>
            </a:pPr>
            <a:r>
              <a:t>Уровень текста 3</a:t>
            </a:r>
          </a:p>
          <a:p>
            <a:pPr lvl="3">
              <a:defRPr>
                <a:effectLst/>
              </a:defRPr>
            </a:pPr>
            <a:r>
              <a:t>Уровень текста 4</a:t>
            </a:r>
          </a:p>
          <a:p>
            <a:pPr lvl="4">
              <a:defRPr>
                <a:effectLst/>
              </a:defRPr>
            </a:pPr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ертикальное фото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55138723_2910x1937.jpeg"/>
          <p:cNvSpPr>
            <a:spLocks noGrp="1"/>
          </p:cNvSpPr>
          <p:nvPr>
            <p:ph type="pic" sz="half" idx="13"/>
          </p:nvPr>
        </p:nvSpPr>
        <p:spPr>
          <a:xfrm>
            <a:off x="3972411" y="2181892"/>
            <a:ext cx="8115301" cy="539904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1993900"/>
            <a:ext cx="6299200" cy="31242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r>
              <a:t>Текст заголовка</a:t>
            </a:r>
          </a:p>
        </p:txBody>
      </p:sp>
      <p:sp>
        <p:nvSpPr>
          <p:cNvPr id="8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04900" y="5257800"/>
            <a:ext cx="6299200" cy="28575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1765300"/>
            <a:ext cx="10464800" cy="312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778000" y="5029200"/>
            <a:ext cx="10464800" cy="154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153899" y="9167470"/>
            <a:ext cx="453239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sz="94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Прямоугольник 2"/>
          <p:cNvSpPr txBox="1"/>
          <p:nvPr/>
        </p:nvSpPr>
        <p:spPr>
          <a:xfrm>
            <a:off x="2639243" y="3978580"/>
            <a:ext cx="8064898" cy="471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270509" defTabSz="914400">
              <a:tabLst>
                <a:tab pos="5892800" algn="l"/>
              </a:tabLst>
              <a:defRPr sz="4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Площадь треугольника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270509" defTabSz="914400">
              <a:tabLst>
                <a:tab pos="5892800" algn="l"/>
              </a:tabLst>
              <a:defRPr sz="1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Урок геометрии 8 класс</a:t>
            </a:r>
          </a:p>
          <a:p>
            <a:pPr indent="270509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indent="270509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indent="270509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indent="270509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indent="270509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indent="270509" algn="r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Суреева Алла Николаевна </a:t>
            </a:r>
          </a:p>
          <a:p>
            <a:pPr indent="270509" algn="r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учитель математики, </a:t>
            </a:r>
          </a:p>
          <a:p>
            <a:pPr indent="270509" algn="r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Газиева Лилия Наилевна</a:t>
            </a:r>
          </a:p>
          <a:p>
            <a:pPr indent="270509" algn="r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учитель математики и физики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270509" algn="r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89274641302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270509" algn="r" defTabSz="914400">
              <a:tabLst>
                <a:tab pos="5892800" algn="l"/>
              </a:tabLst>
              <a:def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liliya-nail@mail.ru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Основной текст"/>
          <p:cNvSpPr txBox="1">
            <a:spLocks noGrp="1"/>
          </p:cNvSpPr>
          <p:nvPr>
            <p:ph type="body" idx="1"/>
          </p:nvPr>
        </p:nvSpPr>
        <p:spPr>
          <a:xfrm>
            <a:off x="1782514" y="820935"/>
            <a:ext cx="9968757" cy="846073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effectLst/>
              </a:defRPr>
            </a:pPr>
            <a:endParaRPr/>
          </a:p>
          <a:p>
            <a:pPr>
              <a:buBlip>
                <a:blip r:embed="rId2"/>
              </a:buBlip>
              <a:defRPr>
                <a:effectLst/>
              </a:defRPr>
            </a:pPr>
            <a:r>
              <a:t>        </a:t>
            </a:r>
          </a:p>
          <a:p>
            <a:pPr>
              <a:buBlip>
                <a:blip r:embed="rId2"/>
              </a:buBlip>
              <a:defRPr>
                <a:effectLst/>
              </a:defRPr>
            </a:pPr>
            <a:endParaRPr/>
          </a:p>
          <a:p>
            <a:pPr>
              <a:buBlip>
                <a:blip r:embed="rId2"/>
              </a:buBlip>
              <a:defRPr>
                <a:effectLst/>
              </a:defRPr>
            </a:pPr>
            <a:endParaRPr/>
          </a:p>
        </p:txBody>
      </p:sp>
      <p:pic>
        <p:nvPicPr>
          <p:cNvPr id="184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56872" y="1039505"/>
            <a:ext cx="8727226" cy="812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Изображение" descr="Изображение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446091" y="2514333"/>
            <a:ext cx="13208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Изображение" descr="Изображение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956872" y="4635745"/>
            <a:ext cx="8901584" cy="83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Изображение" descr="Изображение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319090" y="5688613"/>
            <a:ext cx="1574801" cy="1244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half" idx="13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14" y="1981197"/>
            <a:ext cx="12208179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13435" y="599495"/>
            <a:ext cx="6011379" cy="545581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На клетчатой бумаге с размером клетки 1х1 изображен фигура. Найдите его площадь"/>
          <p:cNvSpPr txBox="1"/>
          <p:nvPr/>
        </p:nvSpPr>
        <p:spPr>
          <a:xfrm>
            <a:off x="7221918" y="811975"/>
            <a:ext cx="5304218" cy="197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На клетчатой бумаге с размером клетки 1х1 изображен фигура. Найдите его площадь</a:t>
            </a:r>
          </a:p>
        </p:txBody>
      </p:sp>
      <p:sp>
        <p:nvSpPr>
          <p:cNvPr id="191" name="Линия"/>
          <p:cNvSpPr/>
          <p:nvPr/>
        </p:nvSpPr>
        <p:spPr>
          <a:xfrm flipV="1">
            <a:off x="2562175" y="3028156"/>
            <a:ext cx="3898306" cy="3622"/>
          </a:xfrm>
          <a:prstGeom prst="line">
            <a:avLst/>
          </a:prstGeom>
          <a:ln w="76200">
            <a:solidFill>
              <a:schemeClr val="accent5">
                <a:satOff val="3041"/>
                <a:lumOff val="629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2" name="Линия"/>
          <p:cNvSpPr/>
          <p:nvPr/>
        </p:nvSpPr>
        <p:spPr>
          <a:xfrm>
            <a:off x="3678435" y="1347539"/>
            <a:ext cx="5409" cy="3919687"/>
          </a:xfrm>
          <a:prstGeom prst="line">
            <a:avLst/>
          </a:prstGeom>
          <a:ln w="508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3" name="ОТВЕТ: 24,5"/>
          <p:cNvSpPr txBox="1"/>
          <p:nvPr/>
        </p:nvSpPr>
        <p:spPr>
          <a:xfrm>
            <a:off x="5926518" y="6673025"/>
            <a:ext cx="613423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ОТВЕТ: 24,5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  <p:bldP spid="192" grpId="2" animBg="1" advAuto="0"/>
      <p:bldP spid="193" grpId="3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42897" y="872634"/>
            <a:ext cx="5597752" cy="435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На клетчатой бумаге с размером клетки 1х1 изображен фигура. Найдите его площадь"/>
          <p:cNvSpPr txBox="1"/>
          <p:nvPr/>
        </p:nvSpPr>
        <p:spPr>
          <a:xfrm>
            <a:off x="7221918" y="811975"/>
            <a:ext cx="5304218" cy="197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На клетчатой бумаге с размером клетки 1х1 изображен фигура. Найдите его площадь</a:t>
            </a:r>
          </a:p>
        </p:txBody>
      </p:sp>
      <p:sp>
        <p:nvSpPr>
          <p:cNvPr id="197" name="Линия"/>
          <p:cNvSpPr/>
          <p:nvPr/>
        </p:nvSpPr>
        <p:spPr>
          <a:xfrm>
            <a:off x="2065982" y="3047107"/>
            <a:ext cx="4787802" cy="3225"/>
          </a:xfrm>
          <a:prstGeom prst="line">
            <a:avLst/>
          </a:prstGeom>
          <a:ln w="50800">
            <a:solidFill>
              <a:schemeClr val="accent5">
                <a:satOff val="3041"/>
                <a:lumOff val="629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8" name="Линия"/>
          <p:cNvSpPr/>
          <p:nvPr/>
        </p:nvSpPr>
        <p:spPr>
          <a:xfrm flipH="1">
            <a:off x="2824509" y="1546225"/>
            <a:ext cx="7095" cy="1520726"/>
          </a:xfrm>
          <a:prstGeom prst="line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9" name="Линия"/>
          <p:cNvSpPr/>
          <p:nvPr/>
        </p:nvSpPr>
        <p:spPr>
          <a:xfrm flipV="1">
            <a:off x="2828081" y="3077567"/>
            <a:ext cx="1539" cy="1473994"/>
          </a:xfrm>
          <a:prstGeom prst="line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" name="ОТВЕТ: 9"/>
          <p:cNvSpPr txBox="1"/>
          <p:nvPr/>
        </p:nvSpPr>
        <p:spPr>
          <a:xfrm>
            <a:off x="5926518" y="6673025"/>
            <a:ext cx="613423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ОТВЕТ: 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  <p:bldP spid="198" grpId="2" animBg="1" advAuto="0"/>
      <p:bldP spid="199" grpId="3" animBg="1" advAuto="0"/>
      <p:bldP spid="200" grpId="4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Урок полезен, все понятно.…"/>
          <p:cNvSpPr txBox="1">
            <a:spLocks noGrp="1"/>
          </p:cNvSpPr>
          <p:nvPr>
            <p:ph type="body" sz="half" idx="1"/>
          </p:nvPr>
        </p:nvSpPr>
        <p:spPr>
          <a:xfrm>
            <a:off x="1329729" y="2743200"/>
            <a:ext cx="5502871" cy="58420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200000"/>
              </a:lnSpc>
              <a:spcBef>
                <a:spcPts val="0"/>
              </a:spcBef>
              <a:buSzTx/>
              <a:buNone/>
              <a:defRPr>
                <a:solidFill>
                  <a:srgbClr val="FF2600"/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Урок полезен, все понятно.</a:t>
            </a:r>
            <a:endParaRPr sz="2800"/>
          </a:p>
          <a:p>
            <a:pPr marL="0" indent="0">
              <a:lnSpc>
                <a:spcPct val="200000"/>
              </a:lnSpc>
              <a:spcBef>
                <a:spcPts val="0"/>
              </a:spcBef>
              <a:buSzTx/>
              <a:buNone/>
              <a:defRPr>
                <a:solidFill>
                  <a:srgbClr val="008F00"/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Лишь кое-что чуть-чуть неясно.</a:t>
            </a:r>
            <a:endParaRPr sz="2800"/>
          </a:p>
          <a:p>
            <a:pPr marL="0" indent="0">
              <a:lnSpc>
                <a:spcPct val="200000"/>
              </a:lnSpc>
              <a:spcBef>
                <a:spcPts val="0"/>
              </a:spcBef>
              <a:buSzTx/>
              <a:buNone/>
              <a:defRPr>
                <a:solidFill>
                  <a:srgbClr val="0433FF"/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Еще придется потрудиться.</a:t>
            </a:r>
            <a:endParaRPr sz="2800"/>
          </a:p>
          <a:p>
            <a:pPr marL="0" indent="0">
              <a:lnSpc>
                <a:spcPct val="2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effectLst/>
                <a:latin typeface="Marker Felt"/>
                <a:ea typeface="Marker Felt"/>
                <a:cs typeface="Marker Felt"/>
                <a:sym typeface="Marker Felt"/>
              </a:defRPr>
            </a:pPr>
            <a:r>
              <a:t>Да, трудно все-таки учиться!</a:t>
            </a:r>
          </a:p>
        </p:txBody>
      </p:sp>
      <p:pic>
        <p:nvPicPr>
          <p:cNvPr id="205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16129" y="3054350"/>
            <a:ext cx="5502871" cy="4724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Повторить доказательство формулы площади треугольника;…"/>
          <p:cNvSpPr txBox="1">
            <a:spLocks noGrp="1"/>
          </p:cNvSpPr>
          <p:nvPr>
            <p:ph type="body" idx="14"/>
          </p:nvPr>
        </p:nvSpPr>
        <p:spPr>
          <a:xfrm>
            <a:off x="1625600" y="2394967"/>
            <a:ext cx="10464800" cy="4430266"/>
          </a:xfrm>
          <a:prstGeom prst="rect">
            <a:avLst/>
          </a:prstGeom>
        </p:spPr>
        <p:txBody>
          <a:bodyPr/>
          <a:lstStyle/>
          <a:p>
            <a:pPr algn="l">
              <a:defRPr>
                <a:effectLst/>
              </a:defRPr>
            </a:pPr>
            <a:r>
              <a:t>Повторить доказательство формулы площади треугольника;</a:t>
            </a:r>
          </a:p>
          <a:p>
            <a:pPr algn="l">
              <a:defRPr>
                <a:effectLst/>
              </a:defRPr>
            </a:pPr>
            <a:r>
              <a:t> выучить формулы, доказанные на уроке; </a:t>
            </a:r>
          </a:p>
          <a:p>
            <a:pPr algn="l">
              <a:defRPr>
                <a:effectLst/>
              </a:defRPr>
            </a:pPr>
            <a:r>
              <a:t>выполнить задания с выбранных карточек.</a:t>
            </a:r>
          </a:p>
        </p:txBody>
      </p:sp>
      <p:sp>
        <p:nvSpPr>
          <p:cNvPr id="208" name="Домашнее задание"/>
          <p:cNvSpPr txBox="1">
            <a:spLocks noGrp="1"/>
          </p:cNvSpPr>
          <p:nvPr>
            <p:ph type="title" idx="4294967295"/>
          </p:nvPr>
        </p:nvSpPr>
        <p:spPr>
          <a:xfrm>
            <a:off x="2044700" y="152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r>
              <a:t>Домашнее задание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Дополнительное домашнее задани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Дополнительное домашнее задание</a:t>
            </a:r>
          </a:p>
        </p:txBody>
      </p:sp>
      <p:pic>
        <p:nvPicPr>
          <p:cNvPr id="211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95400" y="3144484"/>
            <a:ext cx="6249646" cy="468723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Решение разместить на сайте сообщества"/>
          <p:cNvSpPr txBox="1"/>
          <p:nvPr/>
        </p:nvSpPr>
        <p:spPr>
          <a:xfrm>
            <a:off x="1668272" y="8425625"/>
            <a:ext cx="8144257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Решение разместить на сайте сообщества</a:t>
            </a:r>
          </a:p>
        </p:txBody>
      </p:sp>
      <p:sp>
        <p:nvSpPr>
          <p:cNvPr id="213" name="Пол в кухне треугольной формы с прямым углом по двум сторонам нужно выложить плиткой. Стороны, образующие прямой угол комнаты равны 3,5 и 4 метра. Сколько упаковок плитки понадобится, если плитка размером 25х25 см продается в упаковке по 20 штук."/>
          <p:cNvSpPr txBox="1"/>
          <p:nvPr/>
        </p:nvSpPr>
        <p:spPr>
          <a:xfrm>
            <a:off x="7818818" y="2841581"/>
            <a:ext cx="4231118" cy="222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700"/>
            </a:lvl1pPr>
          </a:lstStyle>
          <a:p>
            <a:r>
              <a:t>Пол в кухне треугольной формы с прямым углом по двум сторонам нужно выложить плиткой. Стороны, образующие прямой угол комнаты равны 3,5 и 4 метра. Сколько упаковок плитки понадобится, если плитка размером 25х25 см продается в упаковке по 20 штук.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Этапы урока."/>
          <p:cNvSpPr txBox="1">
            <a:spLocks noGrp="1"/>
          </p:cNvSpPr>
          <p:nvPr>
            <p:ph type="title"/>
          </p:nvPr>
        </p:nvSpPr>
        <p:spPr>
          <a:xfrm>
            <a:off x="1460500" y="-101282"/>
            <a:ext cx="7715199" cy="13716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914400">
              <a:tabLst/>
              <a:defRPr sz="3600" cap="all" spc="-100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Этапы урока.</a:t>
            </a:r>
          </a:p>
        </p:txBody>
      </p:sp>
      <p:sp>
        <p:nvSpPr>
          <p:cNvPr id="140" name="Организационный момент. Мотивация…"/>
          <p:cNvSpPr txBox="1">
            <a:spLocks noGrp="1"/>
          </p:cNvSpPr>
          <p:nvPr>
            <p:ph type="body" idx="4294967295"/>
          </p:nvPr>
        </p:nvSpPr>
        <p:spPr>
          <a:xfrm>
            <a:off x="1473200" y="1485900"/>
            <a:ext cx="10718800" cy="7213600"/>
          </a:xfrm>
          <a:prstGeom prst="rect">
            <a:avLst/>
          </a:prstGeom>
        </p:spPr>
        <p:txBody>
          <a:bodyPr lIns="45719" tIns="45719" rIns="45719" bIns="45719">
            <a:normAutofit lnSpcReduction="10000"/>
          </a:bodyPr>
          <a:lstStyle/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Организационный момент. Мотивация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Актуализация учебных знаний учащихся. Целеполагание.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Фиксирование индивидуального затруднения в проблемном учебном действии.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Выявление места и причины затруднения.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Построение проекта выхода из затруднения.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Реализация построенного проекта.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Первичное закрепление с проговариванием во внешней речи. 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Физкультминутка.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Самостоятельная работа с самопроверкой по эталону.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Включение в систему зананий и повторение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Информация о домашнем задании.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Подведение итогов учебного занятия.</a:t>
            </a:r>
          </a:p>
          <a:p>
            <a:pPr marL="397763" indent="-397763" algn="l" defTabSz="795527">
              <a:spcBef>
                <a:spcPts val="500"/>
              </a:spcBef>
              <a:buSzPct val="100000"/>
              <a:buAutoNum type="arabicPeriod"/>
              <a:defRPr sz="2958" b="1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Рефлексия учебной деятельности.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pic>
        <p:nvPicPr>
          <p:cNvPr id="143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2300" y="228600"/>
            <a:ext cx="12285869" cy="874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Изображение" descr="Изображение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03295" y="2285636"/>
            <a:ext cx="4956505" cy="329530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Прямоугольник"/>
          <p:cNvSpPr/>
          <p:nvPr/>
        </p:nvSpPr>
        <p:spPr>
          <a:xfrm>
            <a:off x="723900" y="387350"/>
            <a:ext cx="2711649" cy="1189832"/>
          </a:xfrm>
          <a:prstGeom prst="rect">
            <a:avLst/>
          </a:prstGeom>
          <a:blipFill>
            <a:blip r:embed="rId4" cstate="print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2" animBg="1" advAuto="0"/>
      <p:bldP spid="144" grpId="3" animBg="1" advAuto="0"/>
      <p:bldP spid="145" grpId="1" animBg="1" advAuto="0"/>
      <p:bldP spid="145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Дополните фразу:…"/>
          <p:cNvSpPr txBox="1"/>
          <p:nvPr/>
        </p:nvSpPr>
        <p:spPr>
          <a:xfrm>
            <a:off x="1329118" y="450025"/>
            <a:ext cx="10721313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      Дополните фразу:</a:t>
            </a:r>
          </a:p>
          <a:p>
            <a:pPr algn="l"/>
            <a:r>
              <a:t>1. Площадь - это величина той части плоскости, которую ———.</a:t>
            </a:r>
          </a:p>
        </p:txBody>
      </p:sp>
      <p:sp>
        <p:nvSpPr>
          <p:cNvPr id="148" name="2. ——— называется четырехугольник у которого противоположные стороны попарно параллельны."/>
          <p:cNvSpPr txBox="1"/>
          <p:nvPr/>
        </p:nvSpPr>
        <p:spPr>
          <a:xfrm>
            <a:off x="1329118" y="1904175"/>
            <a:ext cx="10721313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2. ——— </a:t>
            </a:r>
            <a:r>
              <a:rPr dirty="0" err="1"/>
              <a:t>называется</a:t>
            </a:r>
            <a:r>
              <a:rPr dirty="0"/>
              <a:t> </a:t>
            </a:r>
            <a:r>
              <a:rPr dirty="0" err="1"/>
              <a:t>четырехугольник</a:t>
            </a:r>
            <a:r>
              <a:rPr dirty="0"/>
              <a:t> </a:t>
            </a:r>
            <a:r>
              <a:rPr lang="ru-RU" dirty="0" smtClean="0"/>
              <a:t>  </a:t>
            </a:r>
            <a:r>
              <a:rPr dirty="0" smtClean="0"/>
              <a:t>у </a:t>
            </a:r>
            <a:r>
              <a:rPr dirty="0" err="1"/>
              <a:t>которого</a:t>
            </a:r>
            <a:r>
              <a:rPr dirty="0"/>
              <a:t> </a:t>
            </a:r>
            <a:r>
              <a:rPr dirty="0" err="1"/>
              <a:t>противоположные</a:t>
            </a:r>
            <a:r>
              <a:rPr dirty="0"/>
              <a:t> </a:t>
            </a:r>
            <a:r>
              <a:rPr dirty="0" err="1"/>
              <a:t>стороны</a:t>
            </a:r>
            <a:r>
              <a:rPr dirty="0"/>
              <a:t> </a:t>
            </a:r>
            <a:r>
              <a:rPr dirty="0" err="1"/>
              <a:t>попарно</a:t>
            </a:r>
            <a:r>
              <a:rPr dirty="0"/>
              <a:t> </a:t>
            </a:r>
            <a:r>
              <a:rPr dirty="0" err="1"/>
              <a:t>параллельны</a:t>
            </a:r>
            <a:r>
              <a:rPr dirty="0"/>
              <a:t>.</a:t>
            </a:r>
          </a:p>
        </p:txBody>
      </p:sp>
      <p:sp>
        <p:nvSpPr>
          <p:cNvPr id="149" name="Найдите ошибку или дополните:…"/>
          <p:cNvSpPr txBox="1"/>
          <p:nvPr/>
        </p:nvSpPr>
        <p:spPr>
          <a:xfrm>
            <a:off x="1329118" y="4266375"/>
            <a:ext cx="10721313" cy="197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/>
            <a:r>
              <a:t>        Найдите ошибку или дополните:</a:t>
            </a:r>
          </a:p>
          <a:p>
            <a:pPr algn="l"/>
            <a:r>
              <a:t>4. Высотой треугольника называется  перпендикуляр, опущенные из вершины треугольника на противолежащую сторону.</a:t>
            </a:r>
          </a:p>
        </p:txBody>
      </p:sp>
      <p:sp>
        <p:nvSpPr>
          <p:cNvPr id="150" name="3. Диагональю четырехугольника называют отрезок, соединяющий——————углы."/>
          <p:cNvSpPr txBox="1"/>
          <p:nvPr/>
        </p:nvSpPr>
        <p:spPr>
          <a:xfrm>
            <a:off x="1240218" y="3085275"/>
            <a:ext cx="10721313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3. Диагональю четырехугольника называют отрезок, соединяющий——————углы.</a:t>
            </a:r>
          </a:p>
        </p:txBody>
      </p:sp>
      <p:sp>
        <p:nvSpPr>
          <p:cNvPr id="151" name="5. Площадь параллелограмма равна произведению стороны на высоту."/>
          <p:cNvSpPr txBox="1"/>
          <p:nvPr/>
        </p:nvSpPr>
        <p:spPr>
          <a:xfrm>
            <a:off x="1329118" y="6387275"/>
            <a:ext cx="10721313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5. Площадь параллелограмма равна произведению стороны на высоту.</a:t>
            </a:r>
          </a:p>
        </p:txBody>
      </p:sp>
      <p:sp>
        <p:nvSpPr>
          <p:cNvPr id="152" name="6. Выберите единицы измерения площади:…"/>
          <p:cNvSpPr txBox="1"/>
          <p:nvPr/>
        </p:nvSpPr>
        <p:spPr>
          <a:xfrm>
            <a:off x="1141743" y="7949375"/>
            <a:ext cx="10721313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/>
            <a:r>
              <a:t>   6. Выберите единицы измерения площади:</a:t>
            </a:r>
          </a:p>
          <a:p>
            <a:pPr algn="l"/>
            <a:r>
              <a:t>   км², га, сотка, кв.ед., фунты, мм², моль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2" animBg="1" advAuto="0"/>
      <p:bldP spid="149" grpId="4" animBg="1" advAuto="0"/>
      <p:bldP spid="150" grpId="3" animBg="1" advAuto="0"/>
      <p:bldP spid="151" grpId="5" animBg="1" advAuto="0"/>
      <p:bldP spid="152" grpId="6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Площадь треугольника."/>
          <p:cNvSpPr txBox="1">
            <a:spLocks noGrp="1"/>
          </p:cNvSpPr>
          <p:nvPr>
            <p:ph type="title"/>
          </p:nvPr>
        </p:nvSpPr>
        <p:spPr>
          <a:xfrm>
            <a:off x="774700" y="2590800"/>
            <a:ext cx="6299200" cy="3124200"/>
          </a:xfrm>
          <a:prstGeom prst="rect">
            <a:avLst/>
          </a:prstGeom>
        </p:spPr>
        <p:txBody>
          <a:bodyPr/>
          <a:lstStyle/>
          <a:p>
            <a:r>
              <a:t>Площадь треугольника. </a:t>
            </a:r>
          </a:p>
        </p:txBody>
      </p:sp>
      <p:pic>
        <p:nvPicPr>
          <p:cNvPr id="157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044704" y="1158254"/>
            <a:ext cx="5731496" cy="5731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25600" y="1016000"/>
            <a:ext cx="4730168" cy="288182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АВСD - параллелограмм,   АD     BD"/>
          <p:cNvSpPr txBox="1"/>
          <p:nvPr/>
        </p:nvSpPr>
        <p:spPr>
          <a:xfrm>
            <a:off x="7298118" y="1027875"/>
            <a:ext cx="5124285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АВСD - параллелограмм,   АD     BD</a:t>
            </a:r>
          </a:p>
        </p:txBody>
      </p:sp>
      <p:grpSp>
        <p:nvGrpSpPr>
          <p:cNvPr id="163" name="Группа"/>
          <p:cNvGrpSpPr/>
          <p:nvPr/>
        </p:nvGrpSpPr>
        <p:grpSpPr>
          <a:xfrm>
            <a:off x="7985298" y="1674812"/>
            <a:ext cx="270124" cy="217488"/>
            <a:chOff x="0" y="0"/>
            <a:chExt cx="270123" cy="217487"/>
          </a:xfrm>
        </p:grpSpPr>
        <p:sp>
          <p:nvSpPr>
            <p:cNvPr id="161" name="Линия"/>
            <p:cNvSpPr/>
            <p:nvPr/>
          </p:nvSpPr>
          <p:spPr>
            <a:xfrm flipH="1">
              <a:off x="107701" y="0"/>
              <a:ext cx="150" cy="2030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effectLst>
                    <a:outerShdw blurRad="25400" dist="25400" dir="270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" name="Линия"/>
            <p:cNvSpPr/>
            <p:nvPr/>
          </p:nvSpPr>
          <p:spPr>
            <a:xfrm>
              <a:off x="0" y="213022"/>
              <a:ext cx="270124" cy="44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effectLst>
                    <a:outerShdw blurRad="25400" dist="25400" dir="270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64" name="Линия"/>
          <p:cNvSpPr/>
          <p:nvPr/>
        </p:nvSpPr>
        <p:spPr>
          <a:xfrm flipH="1">
            <a:off x="3964533" y="1665783"/>
            <a:ext cx="49064" cy="159290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5" name="Линия"/>
          <p:cNvSpPr/>
          <p:nvPr/>
        </p:nvSpPr>
        <p:spPr>
          <a:xfrm>
            <a:off x="3695791" y="2962969"/>
            <a:ext cx="285808" cy="329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2"/>
                </a:moveTo>
                <a:lnTo>
                  <a:pt x="12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6" name="Линия"/>
          <p:cNvSpPr/>
          <p:nvPr/>
        </p:nvSpPr>
        <p:spPr>
          <a:xfrm flipV="1">
            <a:off x="1356221" y="210244"/>
            <a:ext cx="4333925" cy="366142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" name="Линия"/>
          <p:cNvSpPr/>
          <p:nvPr/>
        </p:nvSpPr>
        <p:spPr>
          <a:xfrm flipH="1" flipV="1">
            <a:off x="5129708" y="682972"/>
            <a:ext cx="865139" cy="950120"/>
          </a:xfrm>
          <a:prstGeom prst="line">
            <a:avLst/>
          </a:prstGeom>
          <a:ln w="38100">
            <a:solidFill>
              <a:schemeClr val="accent5">
                <a:satOff val="3041"/>
                <a:lumOff val="629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8" name="Линия"/>
          <p:cNvSpPr/>
          <p:nvPr/>
        </p:nvSpPr>
        <p:spPr>
          <a:xfrm>
            <a:off x="4982765" y="850007"/>
            <a:ext cx="309966" cy="154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49" y="21600"/>
                </a:lnTo>
                <a:lnTo>
                  <a:pt x="21600" y="4099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9" name="SABCD=AD*BD"/>
          <p:cNvSpPr txBox="1"/>
          <p:nvPr/>
        </p:nvSpPr>
        <p:spPr>
          <a:xfrm>
            <a:off x="5151818" y="4509886"/>
            <a:ext cx="4823007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4200"/>
              <a:t>S</a:t>
            </a:r>
            <a:r>
              <a:rPr sz="2000"/>
              <a:t>ABCD</a:t>
            </a:r>
            <a:r>
              <a:rPr sz="2700"/>
              <a:t>=</a:t>
            </a:r>
            <a:r>
              <a:rPr sz="3400"/>
              <a:t>AD*BD</a:t>
            </a:r>
          </a:p>
        </p:txBody>
      </p:sp>
      <p:sp>
        <p:nvSpPr>
          <p:cNvPr id="170" name="SABD=AD*BD…"/>
          <p:cNvSpPr txBox="1"/>
          <p:nvPr/>
        </p:nvSpPr>
        <p:spPr>
          <a:xfrm>
            <a:off x="5151818" y="5492662"/>
            <a:ext cx="4823007" cy="125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4200"/>
              <a:t>S</a:t>
            </a:r>
            <a:r>
              <a:rPr sz="2000"/>
              <a:t>ABD</a:t>
            </a:r>
            <a:r>
              <a:rPr sz="2700"/>
              <a:t>=</a:t>
            </a:r>
            <a:r>
              <a:rPr sz="3400"/>
              <a:t>AD*BD</a:t>
            </a:r>
          </a:p>
          <a:p>
            <a:r>
              <a:rPr sz="3400"/>
              <a:t>        2</a:t>
            </a:r>
          </a:p>
        </p:txBody>
      </p:sp>
      <p:sp>
        <p:nvSpPr>
          <p:cNvPr id="171" name="Линия"/>
          <p:cNvSpPr/>
          <p:nvPr/>
        </p:nvSpPr>
        <p:spPr>
          <a:xfrm flipV="1">
            <a:off x="7439917" y="6128593"/>
            <a:ext cx="1353494" cy="123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5" grpId="2" animBg="1" advAuto="0"/>
      <p:bldP spid="166" grpId="3" animBg="1" advAuto="0"/>
      <p:bldP spid="166" grpId="6" animBg="1" advAuto="0"/>
      <p:bldP spid="167" grpId="4" animBg="1" advAuto="0"/>
      <p:bldP spid="167" grpId="7" animBg="1" advAuto="0"/>
      <p:bldP spid="168" grpId="5" animBg="1" advAuto="0"/>
      <p:bldP spid="168" grpId="8" animBg="1" advAuto="0"/>
      <p:bldP spid="169" grpId="9" animBg="1" advAuto="0"/>
      <p:bldP spid="170" grpId="10" animBg="1" advAuto="0"/>
      <p:bldP spid="171" grpId="1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96525" y="1144421"/>
            <a:ext cx="5004275" cy="263382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Линия"/>
          <p:cNvSpPr/>
          <p:nvPr/>
        </p:nvSpPr>
        <p:spPr>
          <a:xfrm>
            <a:off x="2957859" y="1897955"/>
            <a:ext cx="1677989" cy="11741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" name="Линия"/>
          <p:cNvSpPr/>
          <p:nvPr/>
        </p:nvSpPr>
        <p:spPr>
          <a:xfrm>
            <a:off x="2948136" y="1899939"/>
            <a:ext cx="8236" cy="11744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6" name="Линия"/>
          <p:cNvSpPr/>
          <p:nvPr/>
        </p:nvSpPr>
        <p:spPr>
          <a:xfrm>
            <a:off x="2725935" y="2829966"/>
            <a:ext cx="239019" cy="260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809"/>
                </a:lnTo>
                <a:lnTo>
                  <a:pt x="1526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" name="М"/>
          <p:cNvSpPr txBox="1"/>
          <p:nvPr/>
        </p:nvSpPr>
        <p:spPr>
          <a:xfrm>
            <a:off x="2564292" y="3218441"/>
            <a:ext cx="775924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М</a:t>
            </a:r>
          </a:p>
        </p:txBody>
      </p:sp>
      <p:sp>
        <p:nvSpPr>
          <p:cNvPr id="178" name="SABCD=AD*BM"/>
          <p:cNvSpPr txBox="1"/>
          <p:nvPr/>
        </p:nvSpPr>
        <p:spPr>
          <a:xfrm>
            <a:off x="5151818" y="4509886"/>
            <a:ext cx="4823007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4200"/>
              <a:t>S</a:t>
            </a:r>
            <a:r>
              <a:rPr sz="2000"/>
              <a:t>ABCD</a:t>
            </a:r>
            <a:r>
              <a:rPr sz="2700"/>
              <a:t>=</a:t>
            </a:r>
            <a:r>
              <a:rPr sz="3400"/>
              <a:t>AD*BM</a:t>
            </a:r>
          </a:p>
        </p:txBody>
      </p:sp>
      <p:sp>
        <p:nvSpPr>
          <p:cNvPr id="179" name="SABD=AD*BM…"/>
          <p:cNvSpPr txBox="1"/>
          <p:nvPr/>
        </p:nvSpPr>
        <p:spPr>
          <a:xfrm>
            <a:off x="5151818" y="5492662"/>
            <a:ext cx="4823007" cy="125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4200"/>
              <a:t>S</a:t>
            </a:r>
            <a:r>
              <a:rPr sz="2000"/>
              <a:t>ABD</a:t>
            </a:r>
            <a:r>
              <a:rPr sz="2700"/>
              <a:t>=</a:t>
            </a:r>
            <a:r>
              <a:rPr sz="3400"/>
              <a:t>AD*BM</a:t>
            </a:r>
          </a:p>
          <a:p>
            <a:r>
              <a:rPr sz="3400"/>
              <a:t>        2</a:t>
            </a:r>
          </a:p>
        </p:txBody>
      </p:sp>
      <p:sp>
        <p:nvSpPr>
          <p:cNvPr id="180" name="Линия"/>
          <p:cNvSpPr/>
          <p:nvPr/>
        </p:nvSpPr>
        <p:spPr>
          <a:xfrm flipV="1">
            <a:off x="7439917" y="6128593"/>
            <a:ext cx="1353494" cy="123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animBg="1" advAuto="0"/>
      <p:bldP spid="176" grpId="3" animBg="1" advAuto="0"/>
      <p:bldP spid="177" grpId="4" animBg="1" advAuto="0"/>
      <p:bldP spid="178" grpId="5" animBg="1" advAuto="0"/>
      <p:bldP spid="179" grpId="6" animBg="1" advAuto="0"/>
      <p:bldP spid="180" grpId="7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LinenBook">
  <a:themeElements>
    <a:clrScheme name="LinenBook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inenBook">
  <a:themeElements>
    <a:clrScheme name="LinenBook">
      <a:dk1>
        <a:srgbClr val="000000"/>
      </a:dk1>
      <a:lt1>
        <a:srgbClr val="FFFFFF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335</Words>
  <Application>Microsoft Office PowerPoint</Application>
  <PresentationFormat>Произвольный</PresentationFormat>
  <Paragraphs>63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LinenBook</vt:lpstr>
      <vt:lpstr>Слайд 1</vt:lpstr>
      <vt:lpstr>Этапы урока.</vt:lpstr>
      <vt:lpstr> </vt:lpstr>
      <vt:lpstr>Слайд 4</vt:lpstr>
      <vt:lpstr>Слайд 5</vt:lpstr>
      <vt:lpstr>Площадь треугольника.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Домашнее задание</vt:lpstr>
      <vt:lpstr>Дополнительное 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Фарида</cp:lastModifiedBy>
  <cp:revision>3</cp:revision>
  <dcterms:modified xsi:type="dcterms:W3CDTF">2019-10-17T15:46:47Z</dcterms:modified>
</cp:coreProperties>
</file>